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6"/>
  </p:notesMasterIdLst>
  <p:sldIdLst>
    <p:sldId id="259" r:id="rId2"/>
    <p:sldId id="258" r:id="rId3"/>
    <p:sldId id="260" r:id="rId4"/>
    <p:sldId id="261" r:id="rId5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A6A6A6"/>
    <a:srgbClr val="FECD09"/>
    <a:srgbClr val="083A71"/>
    <a:srgbClr val="093B71"/>
    <a:srgbClr val="FFCE08"/>
    <a:srgbClr val="FFC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76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D0704-A119-40E3-AEF6-066471802E56}" type="datetimeFigureOut">
              <a:rPr lang="uk-UA" smtClean="0"/>
              <a:t>30.05.2025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C90E05-FCBD-453D-8A13-8D04208462F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98822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32D2-FC7B-4B1E-9429-CE3AA48712A4}" type="datetimeFigureOut">
              <a:rPr lang="uk-UA" smtClean="0"/>
              <a:t>30.05.2025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EE2B4-D802-4252-A231-E8B70A16A1F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3548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32D2-FC7B-4B1E-9429-CE3AA48712A4}" type="datetimeFigureOut">
              <a:rPr lang="uk-UA" smtClean="0"/>
              <a:t>30.05.2025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EE2B4-D802-4252-A231-E8B70A16A1F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61332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32D2-FC7B-4B1E-9429-CE3AA48712A4}" type="datetimeFigureOut">
              <a:rPr lang="uk-UA" smtClean="0"/>
              <a:t>30.05.2025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EE2B4-D802-4252-A231-E8B70A16A1F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42071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32D2-FC7B-4B1E-9429-CE3AA48712A4}" type="datetimeFigureOut">
              <a:rPr lang="uk-UA" smtClean="0"/>
              <a:t>30.05.2025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EE2B4-D802-4252-A231-E8B70A16A1F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49007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32D2-FC7B-4B1E-9429-CE3AA48712A4}" type="datetimeFigureOut">
              <a:rPr lang="uk-UA" smtClean="0"/>
              <a:t>30.05.2025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EE2B4-D802-4252-A231-E8B70A16A1F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82046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32D2-FC7B-4B1E-9429-CE3AA48712A4}" type="datetimeFigureOut">
              <a:rPr lang="uk-UA" smtClean="0"/>
              <a:t>30.05.2025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EE2B4-D802-4252-A231-E8B70A16A1F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53241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32D2-FC7B-4B1E-9429-CE3AA48712A4}" type="datetimeFigureOut">
              <a:rPr lang="uk-UA" smtClean="0"/>
              <a:t>30.05.2025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EE2B4-D802-4252-A231-E8B70A16A1F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93518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32D2-FC7B-4B1E-9429-CE3AA48712A4}" type="datetimeFigureOut">
              <a:rPr lang="uk-UA" smtClean="0"/>
              <a:t>30.05.2025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EE2B4-D802-4252-A231-E8B70A16A1F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26232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32D2-FC7B-4B1E-9429-CE3AA48712A4}" type="datetimeFigureOut">
              <a:rPr lang="uk-UA" smtClean="0"/>
              <a:t>30.05.2025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EE2B4-D802-4252-A231-E8B70A16A1F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52708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32D2-FC7B-4B1E-9429-CE3AA48712A4}" type="datetimeFigureOut">
              <a:rPr lang="uk-UA" smtClean="0"/>
              <a:t>30.05.2025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EE2B4-D802-4252-A231-E8B70A16A1F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03904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032D2-FC7B-4B1E-9429-CE3AA48712A4}" type="datetimeFigureOut">
              <a:rPr lang="uk-UA" smtClean="0"/>
              <a:t>30.05.2025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EE2B4-D802-4252-A231-E8B70A16A1F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34512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32D2-FC7B-4B1E-9429-CE3AA48712A4}" type="datetimeFigureOut">
              <a:rPr lang="uk-UA" smtClean="0"/>
              <a:t>30.05.2025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EE2B4-D802-4252-A231-E8B70A16A1F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38930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3">
            <a:extLst>
              <a:ext uri="{FF2B5EF4-FFF2-40B4-BE49-F238E27FC236}">
                <a16:creationId xmlns:a16="http://schemas.microsoft.com/office/drawing/2014/main" id="{F7D77AAD-AEDF-4449-8177-6737A2FE0F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2" name="Группа 1"/>
          <p:cNvGrpSpPr/>
          <p:nvPr/>
        </p:nvGrpSpPr>
        <p:grpSpPr>
          <a:xfrm>
            <a:off x="1200667" y="278916"/>
            <a:ext cx="9790666" cy="579365"/>
            <a:chOff x="1215386" y="278916"/>
            <a:chExt cx="9790666" cy="579365"/>
          </a:xfrm>
        </p:grpSpPr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76757" y="278916"/>
              <a:ext cx="1629295" cy="579365"/>
            </a:xfrm>
            <a:prstGeom prst="rect">
              <a:avLst/>
            </a:prstGeom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5386" y="278916"/>
              <a:ext cx="1712408" cy="579365"/>
            </a:xfrm>
            <a:prstGeom prst="rect">
              <a:avLst/>
            </a:prstGeom>
          </p:spPr>
        </p:pic>
      </p:grpSp>
      <p:sp>
        <p:nvSpPr>
          <p:cNvPr id="14" name="TextBox 13"/>
          <p:cNvSpPr txBox="1"/>
          <p:nvPr/>
        </p:nvSpPr>
        <p:spPr>
          <a:xfrm>
            <a:off x="1067156" y="4095270"/>
            <a:ext cx="6319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/>
              <a:t>ПІБ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7156" y="4921878"/>
            <a:ext cx="8226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6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Посада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67156" y="4619521"/>
            <a:ext cx="1860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093B71"/>
                </a:solidFill>
              </a:rPr>
              <a:t>Назва організації</a:t>
            </a:r>
            <a:endParaRPr lang="uk-UA" i="1" dirty="0">
              <a:solidFill>
                <a:srgbClr val="093B7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67156" y="2179400"/>
            <a:ext cx="32480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>
                <a:solidFill>
                  <a:srgbClr val="093B71"/>
                </a:solidFill>
                <a:latin typeface="Century Gothic" panose="020B0502020202020204" pitchFamily="34" charset="0"/>
              </a:rPr>
              <a:t>Назва доповіді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1188720" y="4556935"/>
            <a:ext cx="596022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4" name="Группа 3"/>
          <p:cNvGrpSpPr/>
          <p:nvPr/>
        </p:nvGrpSpPr>
        <p:grpSpPr>
          <a:xfrm>
            <a:off x="0" y="6113124"/>
            <a:ext cx="12192000" cy="744876"/>
            <a:chOff x="0" y="6113124"/>
            <a:chExt cx="12192000" cy="744876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0" y="6113124"/>
              <a:ext cx="12192000" cy="744876"/>
            </a:xfrm>
            <a:prstGeom prst="rect">
              <a:avLst/>
            </a:prstGeom>
            <a:solidFill>
              <a:srgbClr val="083A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931104" y="6177701"/>
              <a:ext cx="453785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1400" dirty="0">
                  <a:solidFill>
                    <a:schemeClr val="bg1"/>
                  </a:solidFill>
                </a:rPr>
                <a:t>Х</a:t>
              </a:r>
              <a:r>
                <a:rPr lang="en-US" sz="1400" dirty="0">
                  <a:solidFill>
                    <a:schemeClr val="bg1"/>
                  </a:solidFill>
                </a:rPr>
                <a:t> </a:t>
              </a:r>
              <a:r>
                <a:rPr lang="uk-UA" sz="1400" dirty="0">
                  <a:solidFill>
                    <a:schemeClr val="bg1"/>
                  </a:solidFill>
                </a:rPr>
                <a:t>міжнародна науково – практична конференція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922791" y="6455726"/>
              <a:ext cx="58230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НАДРОКОРИСТУВАННЯ В УКРАЇНІ.</a:t>
              </a:r>
              <a:r>
                <a:rPr lang="en-US" sz="1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 </a:t>
              </a:r>
              <a:r>
                <a:rPr lang="ru-RU" sz="1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ПЕРСПЕКТИВИ ІНВЕСТУВАННЯ</a:t>
              </a:r>
              <a:endParaRPr lang="uk-UA" sz="14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034465" y="6331589"/>
              <a:ext cx="272382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6</a:t>
              </a:r>
              <a:r>
                <a:rPr lang="ru-RU" sz="16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-</a:t>
              </a:r>
              <a:r>
                <a:rPr lang="en-US" sz="16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10</a:t>
              </a:r>
              <a:r>
                <a:rPr lang="ru-RU" sz="16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 </a:t>
              </a:r>
              <a:r>
                <a:rPr lang="ru-RU" sz="1600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жовтня</a:t>
              </a:r>
              <a:r>
                <a:rPr lang="ru-RU" sz="16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 202</a:t>
              </a:r>
              <a:r>
                <a:rPr lang="en-US" sz="16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5</a:t>
              </a:r>
              <a:r>
                <a:rPr lang="uk-UA" sz="16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, м. Львів</a:t>
              </a:r>
            </a:p>
          </p:txBody>
        </p:sp>
        <p:cxnSp>
          <p:nvCxnSpPr>
            <p:cNvPr id="6" name="Прямая соединительная линия 5"/>
            <p:cNvCxnSpPr/>
            <p:nvPr/>
          </p:nvCxnSpPr>
          <p:spPr>
            <a:xfrm>
              <a:off x="5843847" y="6259484"/>
              <a:ext cx="0" cy="453937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3190FE2-A92E-5768-E46E-F4A87DA822C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641" y="6283918"/>
            <a:ext cx="1973584" cy="42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164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4304872"/>
            <a:ext cx="12192000" cy="1530849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6252534"/>
            <a:ext cx="12192000" cy="624475"/>
          </a:xfrm>
          <a:prstGeom prst="rect">
            <a:avLst/>
          </a:prstGeom>
          <a:solidFill>
            <a:srgbClr val="093B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669303" y="584461"/>
            <a:ext cx="10878532" cy="0"/>
          </a:xfrm>
          <a:prstGeom prst="line">
            <a:avLst/>
          </a:prstGeom>
          <a:ln>
            <a:solidFill>
              <a:srgbClr val="093B7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" y="99672"/>
            <a:ext cx="12192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rgbClr val="083A71"/>
                </a:solidFill>
                <a:latin typeface="Century Gothic" panose="020B0502020202020204" pitchFamily="34" charset="0"/>
              </a:rPr>
              <a:t>(НАЗВА СЛАЙДУ) …</a:t>
            </a:r>
            <a:endParaRPr lang="uk-UA" sz="2200" b="1" dirty="0">
              <a:solidFill>
                <a:srgbClr val="083A71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11411146" y="6159731"/>
            <a:ext cx="509305" cy="490700"/>
          </a:xfrm>
          <a:prstGeom prst="ellipse">
            <a:avLst/>
          </a:prstGeom>
          <a:solidFill>
            <a:srgbClr val="FFC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400" dirty="0">
              <a:solidFill>
                <a:srgbClr val="FFCE08"/>
              </a:solidFill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11495050" y="6258881"/>
            <a:ext cx="341496" cy="292401"/>
          </a:xfrm>
        </p:spPr>
        <p:txBody>
          <a:bodyPr/>
          <a:lstStyle/>
          <a:p>
            <a:pPr algn="ctr"/>
            <a:fld id="{BDEEE2B4-D802-4252-A231-E8B70A16A1F5}" type="slidenum">
              <a:rPr lang="uk-UA" sz="1600" b="1" smtClean="0">
                <a:solidFill>
                  <a:srgbClr val="083A71"/>
                </a:solidFill>
              </a:rPr>
              <a:pPr algn="ctr"/>
              <a:t>2</a:t>
            </a:fld>
            <a:endParaRPr lang="uk-UA" sz="1600" b="1" dirty="0">
              <a:solidFill>
                <a:srgbClr val="083A71"/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2040129" y="6397393"/>
            <a:ext cx="8111743" cy="349342"/>
            <a:chOff x="2643702" y="6397393"/>
            <a:chExt cx="8111743" cy="349342"/>
          </a:xfrm>
        </p:grpSpPr>
        <p:sp>
          <p:nvSpPr>
            <p:cNvPr id="20" name="TextBox 19"/>
            <p:cNvSpPr txBox="1"/>
            <p:nvPr/>
          </p:nvSpPr>
          <p:spPr>
            <a:xfrm>
              <a:off x="2643702" y="6400399"/>
              <a:ext cx="21467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6</a:t>
              </a:r>
              <a:r>
                <a:rPr lang="ru-RU" sz="14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-10 </a:t>
              </a:r>
              <a:r>
                <a:rPr lang="ru-RU" sz="1400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жовтня</a:t>
              </a:r>
              <a:r>
                <a:rPr lang="ru-RU" sz="14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 202</a:t>
              </a:r>
              <a:r>
                <a:rPr lang="en-US" sz="14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5</a:t>
              </a:r>
              <a:r>
                <a:rPr lang="ru-RU" sz="14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, </a:t>
              </a:r>
              <a:r>
                <a:rPr lang="uk-UA" sz="14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Львів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932354" y="6397393"/>
              <a:ext cx="58230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НАДРОКОРИСТУВАННЯ В УКРАЇНІ.</a:t>
              </a:r>
              <a:r>
                <a:rPr lang="en-US" sz="1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 </a:t>
              </a:r>
              <a:r>
                <a:rPr lang="ru-RU" sz="1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ПЕРСПЕКТИВИ ІНВЕСТУВАННЯ</a:t>
              </a:r>
              <a:endParaRPr lang="uk-UA" sz="14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>
              <a:off x="4856762" y="6405081"/>
              <a:ext cx="0" cy="34165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89975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4304872"/>
            <a:ext cx="12192000" cy="1530849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669303" y="584461"/>
            <a:ext cx="10878532" cy="0"/>
          </a:xfrm>
          <a:prstGeom prst="line">
            <a:avLst/>
          </a:prstGeom>
          <a:ln>
            <a:solidFill>
              <a:srgbClr val="093B7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" y="99672"/>
            <a:ext cx="12192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rgbClr val="083A71"/>
                </a:solidFill>
                <a:latin typeface="Century Gothic" panose="020B0502020202020204" pitchFamily="34" charset="0"/>
              </a:rPr>
              <a:t>(НАЗВА СЛАЙДУ) …</a:t>
            </a:r>
            <a:endParaRPr lang="uk-UA" sz="2200" b="1" dirty="0">
              <a:solidFill>
                <a:srgbClr val="083A7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Прямоугольник 17">
            <a:extLst>
              <a:ext uri="{FF2B5EF4-FFF2-40B4-BE49-F238E27FC236}">
                <a16:creationId xmlns:a16="http://schemas.microsoft.com/office/drawing/2014/main" id="{076E0A2D-AB58-2351-55A0-FE071EF85F10}"/>
              </a:ext>
            </a:extLst>
          </p:cNvPr>
          <p:cNvSpPr/>
          <p:nvPr/>
        </p:nvSpPr>
        <p:spPr>
          <a:xfrm>
            <a:off x="0" y="6252534"/>
            <a:ext cx="12192000" cy="624475"/>
          </a:xfrm>
          <a:prstGeom prst="rect">
            <a:avLst/>
          </a:prstGeom>
          <a:solidFill>
            <a:srgbClr val="093B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F8510461-7BC5-1566-2D8E-439C8938FE22}"/>
              </a:ext>
            </a:extLst>
          </p:cNvPr>
          <p:cNvSpPr/>
          <p:nvPr/>
        </p:nvSpPr>
        <p:spPr>
          <a:xfrm>
            <a:off x="11411146" y="6159731"/>
            <a:ext cx="509305" cy="490700"/>
          </a:xfrm>
          <a:prstGeom prst="ellipse">
            <a:avLst/>
          </a:prstGeom>
          <a:solidFill>
            <a:srgbClr val="FFC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400" dirty="0">
              <a:solidFill>
                <a:srgbClr val="FFCE08"/>
              </a:solidFill>
            </a:endParaRPr>
          </a:p>
        </p:txBody>
      </p:sp>
      <p:sp>
        <p:nvSpPr>
          <p:cNvPr id="6" name="Номер слайда 9">
            <a:extLst>
              <a:ext uri="{FF2B5EF4-FFF2-40B4-BE49-F238E27FC236}">
                <a16:creationId xmlns:a16="http://schemas.microsoft.com/office/drawing/2014/main" id="{5879E406-E83C-8568-78CD-F7DB754C1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95050" y="6258881"/>
            <a:ext cx="341496" cy="292401"/>
          </a:xfrm>
        </p:spPr>
        <p:txBody>
          <a:bodyPr/>
          <a:lstStyle/>
          <a:p>
            <a:pPr algn="ctr"/>
            <a:fld id="{BDEEE2B4-D802-4252-A231-E8B70A16A1F5}" type="slidenum">
              <a:rPr lang="uk-UA" sz="1600" b="1" smtClean="0">
                <a:solidFill>
                  <a:srgbClr val="083A71"/>
                </a:solidFill>
              </a:rPr>
              <a:pPr algn="ctr"/>
              <a:t>3</a:t>
            </a:fld>
            <a:endParaRPr lang="uk-UA" sz="1600" b="1" dirty="0">
              <a:solidFill>
                <a:srgbClr val="083A71"/>
              </a:solidFill>
            </a:endParaRPr>
          </a:p>
        </p:txBody>
      </p:sp>
      <p:grpSp>
        <p:nvGrpSpPr>
          <p:cNvPr id="7" name="Группа 7">
            <a:extLst>
              <a:ext uri="{FF2B5EF4-FFF2-40B4-BE49-F238E27FC236}">
                <a16:creationId xmlns:a16="http://schemas.microsoft.com/office/drawing/2014/main" id="{88323E90-C446-4F71-5BF7-543E997935EC}"/>
              </a:ext>
            </a:extLst>
          </p:cNvPr>
          <p:cNvGrpSpPr/>
          <p:nvPr/>
        </p:nvGrpSpPr>
        <p:grpSpPr>
          <a:xfrm>
            <a:off x="2040129" y="6397393"/>
            <a:ext cx="8111743" cy="349342"/>
            <a:chOff x="2643702" y="6397393"/>
            <a:chExt cx="8111743" cy="349342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4ABC937-5E4F-9299-78FB-1AB1383E1F76}"/>
                </a:ext>
              </a:extLst>
            </p:cNvPr>
            <p:cNvSpPr txBox="1"/>
            <p:nvPr/>
          </p:nvSpPr>
          <p:spPr>
            <a:xfrm>
              <a:off x="2643702" y="6400399"/>
              <a:ext cx="21467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6</a:t>
              </a:r>
              <a:r>
                <a:rPr lang="ru-RU" sz="14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-10 </a:t>
              </a:r>
              <a:r>
                <a:rPr lang="ru-RU" sz="1400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жовтня</a:t>
              </a:r>
              <a:r>
                <a:rPr lang="ru-RU" sz="14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 202</a:t>
              </a:r>
              <a:r>
                <a:rPr lang="en-US" sz="14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5</a:t>
              </a:r>
              <a:r>
                <a:rPr lang="ru-RU" sz="14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, </a:t>
              </a:r>
              <a:r>
                <a:rPr lang="uk-UA" sz="14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Львів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F289900-1194-16A1-2D8D-76D52B5EDEF3}"/>
                </a:ext>
              </a:extLst>
            </p:cNvPr>
            <p:cNvSpPr txBox="1"/>
            <p:nvPr/>
          </p:nvSpPr>
          <p:spPr>
            <a:xfrm>
              <a:off x="4932354" y="6397393"/>
              <a:ext cx="58230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НАДРОКОРИСТУВАННЯ В УКРАЇНІ.</a:t>
              </a:r>
              <a:r>
                <a:rPr lang="en-US" sz="1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 </a:t>
              </a:r>
              <a:r>
                <a:rPr lang="ru-RU" sz="1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ПЕРСПЕКТИВИ ІНВЕСТУВАННЯ</a:t>
              </a:r>
              <a:endParaRPr lang="uk-UA" sz="14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cxnSp>
          <p:nvCxnSpPr>
            <p:cNvPr id="12" name="Прямая соединительная линия 15">
              <a:extLst>
                <a:ext uri="{FF2B5EF4-FFF2-40B4-BE49-F238E27FC236}">
                  <a16:creationId xmlns:a16="http://schemas.microsoft.com/office/drawing/2014/main" id="{12DC7F46-5956-471E-3393-4255E4466192}"/>
                </a:ext>
              </a:extLst>
            </p:cNvPr>
            <p:cNvCxnSpPr/>
            <p:nvPr/>
          </p:nvCxnSpPr>
          <p:spPr>
            <a:xfrm>
              <a:off x="4856762" y="6405081"/>
              <a:ext cx="0" cy="34165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01157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4304872"/>
            <a:ext cx="12192000" cy="1530849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669303" y="584461"/>
            <a:ext cx="10878532" cy="0"/>
          </a:xfrm>
          <a:prstGeom prst="line">
            <a:avLst/>
          </a:prstGeom>
          <a:ln>
            <a:solidFill>
              <a:srgbClr val="093B7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" y="99672"/>
            <a:ext cx="12192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rgbClr val="083A71"/>
                </a:solidFill>
                <a:latin typeface="Century Gothic" panose="020B0502020202020204" pitchFamily="34" charset="0"/>
              </a:rPr>
              <a:t>(НАЗВА СЛАЙДУ) …</a:t>
            </a:r>
            <a:endParaRPr lang="uk-UA" sz="2200" b="1" dirty="0">
              <a:solidFill>
                <a:srgbClr val="083A7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Прямоугольник 17">
            <a:extLst>
              <a:ext uri="{FF2B5EF4-FFF2-40B4-BE49-F238E27FC236}">
                <a16:creationId xmlns:a16="http://schemas.microsoft.com/office/drawing/2014/main" id="{FB2CF694-7472-DC94-3918-1A4C6FDAAFF4}"/>
              </a:ext>
            </a:extLst>
          </p:cNvPr>
          <p:cNvSpPr/>
          <p:nvPr/>
        </p:nvSpPr>
        <p:spPr>
          <a:xfrm>
            <a:off x="0" y="6252534"/>
            <a:ext cx="12192000" cy="624475"/>
          </a:xfrm>
          <a:prstGeom prst="rect">
            <a:avLst/>
          </a:prstGeom>
          <a:solidFill>
            <a:srgbClr val="093B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3F6BA86D-A073-DFF3-0C30-5FB8A8B22078}"/>
              </a:ext>
            </a:extLst>
          </p:cNvPr>
          <p:cNvSpPr/>
          <p:nvPr/>
        </p:nvSpPr>
        <p:spPr>
          <a:xfrm>
            <a:off x="11411146" y="6159731"/>
            <a:ext cx="509305" cy="490700"/>
          </a:xfrm>
          <a:prstGeom prst="ellipse">
            <a:avLst/>
          </a:prstGeom>
          <a:solidFill>
            <a:srgbClr val="FFC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400" dirty="0">
              <a:solidFill>
                <a:srgbClr val="FFCE08"/>
              </a:solidFill>
            </a:endParaRPr>
          </a:p>
        </p:txBody>
      </p:sp>
      <p:sp>
        <p:nvSpPr>
          <p:cNvPr id="6" name="Номер слайда 9">
            <a:extLst>
              <a:ext uri="{FF2B5EF4-FFF2-40B4-BE49-F238E27FC236}">
                <a16:creationId xmlns:a16="http://schemas.microsoft.com/office/drawing/2014/main" id="{F83953F7-FB0C-B1CD-5C19-FF8278436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95050" y="6258881"/>
            <a:ext cx="341496" cy="292401"/>
          </a:xfrm>
        </p:spPr>
        <p:txBody>
          <a:bodyPr/>
          <a:lstStyle/>
          <a:p>
            <a:pPr algn="ctr"/>
            <a:fld id="{BDEEE2B4-D802-4252-A231-E8B70A16A1F5}" type="slidenum">
              <a:rPr lang="uk-UA" sz="1600" b="1" smtClean="0">
                <a:solidFill>
                  <a:srgbClr val="083A71"/>
                </a:solidFill>
              </a:rPr>
              <a:pPr algn="ctr"/>
              <a:t>4</a:t>
            </a:fld>
            <a:endParaRPr lang="uk-UA" sz="1600" b="1" dirty="0">
              <a:solidFill>
                <a:srgbClr val="083A71"/>
              </a:solidFill>
            </a:endParaRPr>
          </a:p>
        </p:txBody>
      </p:sp>
      <p:grpSp>
        <p:nvGrpSpPr>
          <p:cNvPr id="7" name="Группа 7">
            <a:extLst>
              <a:ext uri="{FF2B5EF4-FFF2-40B4-BE49-F238E27FC236}">
                <a16:creationId xmlns:a16="http://schemas.microsoft.com/office/drawing/2014/main" id="{46002685-2E27-8578-CF6F-F714E7617981}"/>
              </a:ext>
            </a:extLst>
          </p:cNvPr>
          <p:cNvGrpSpPr/>
          <p:nvPr/>
        </p:nvGrpSpPr>
        <p:grpSpPr>
          <a:xfrm>
            <a:off x="2040129" y="6397393"/>
            <a:ext cx="8111743" cy="349342"/>
            <a:chOff x="2643702" y="6397393"/>
            <a:chExt cx="8111743" cy="349342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723D802-14AE-B32A-517A-DDFE487B224C}"/>
                </a:ext>
              </a:extLst>
            </p:cNvPr>
            <p:cNvSpPr txBox="1"/>
            <p:nvPr/>
          </p:nvSpPr>
          <p:spPr>
            <a:xfrm>
              <a:off x="2643702" y="6400399"/>
              <a:ext cx="214674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6</a:t>
              </a:r>
              <a:r>
                <a:rPr lang="ru-RU" sz="14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-10 </a:t>
              </a:r>
              <a:r>
                <a:rPr lang="ru-RU" sz="1400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жовтня</a:t>
              </a:r>
              <a:r>
                <a:rPr lang="ru-RU" sz="14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 202</a:t>
              </a:r>
              <a:r>
                <a:rPr lang="en-US" sz="14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5</a:t>
              </a:r>
              <a:r>
                <a:rPr lang="ru-RU" sz="14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, </a:t>
              </a:r>
              <a:r>
                <a:rPr lang="uk-UA" sz="140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Львів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213E9B4-4743-B5FE-9FF8-74A055CA7DD8}"/>
                </a:ext>
              </a:extLst>
            </p:cNvPr>
            <p:cNvSpPr txBox="1"/>
            <p:nvPr/>
          </p:nvSpPr>
          <p:spPr>
            <a:xfrm>
              <a:off x="4932354" y="6397393"/>
              <a:ext cx="58230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НАДРОКОРИСТУВАННЯ В УКРАЇНІ.</a:t>
              </a:r>
              <a:r>
                <a:rPr lang="en-US" sz="1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 </a:t>
              </a:r>
              <a:r>
                <a:rPr lang="ru-RU" sz="1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ПЕРСПЕКТИВИ ІНВЕСТУВАННЯ</a:t>
              </a:r>
              <a:endParaRPr lang="uk-UA" sz="14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cxnSp>
          <p:nvCxnSpPr>
            <p:cNvPr id="12" name="Прямая соединительная линия 15">
              <a:extLst>
                <a:ext uri="{FF2B5EF4-FFF2-40B4-BE49-F238E27FC236}">
                  <a16:creationId xmlns:a16="http://schemas.microsoft.com/office/drawing/2014/main" id="{8EAC0AA9-E3F3-C07D-C051-E4EFF24144D6}"/>
                </a:ext>
              </a:extLst>
            </p:cNvPr>
            <p:cNvCxnSpPr/>
            <p:nvPr/>
          </p:nvCxnSpPr>
          <p:spPr>
            <a:xfrm>
              <a:off x="4856762" y="6405081"/>
              <a:ext cx="0" cy="34165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778472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836</TotalTime>
  <Words>85</Words>
  <Application>Microsoft Office PowerPoint</Application>
  <PresentationFormat>Широкий екран</PresentationFormat>
  <Paragraphs>19</Paragraphs>
  <Slides>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Дмитро Біляк</dc:creator>
  <cp:lastModifiedBy>Д України</cp:lastModifiedBy>
  <cp:revision>16</cp:revision>
  <dcterms:created xsi:type="dcterms:W3CDTF">2023-09-26T09:10:42Z</dcterms:created>
  <dcterms:modified xsi:type="dcterms:W3CDTF">2025-05-30T06:09:20Z</dcterms:modified>
</cp:coreProperties>
</file>